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12801600" cy="9601200" type="A3"/>
  <p:notesSz cx="9939338" cy="6805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692" y="9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13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6" y="1"/>
            <a:ext cx="4308475" cy="3413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6A6F2EA0-E47F-41D8-BC69-EEE3809E6455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3275013"/>
            <a:ext cx="7951788" cy="2679700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4301"/>
            <a:ext cx="4306888" cy="34131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6" y="6464301"/>
            <a:ext cx="4308475" cy="34131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98494660-3F98-4061-B053-6332D09E6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244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248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670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82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65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189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773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41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266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247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17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27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DE1D2-A635-4C5B-B1BE-CCAB20309492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B7A10-A408-45EA-B4AC-857BAC6183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724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24BFDC17-3353-5D4A-F9AE-DC68DF233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85" y="4014313"/>
            <a:ext cx="12773474" cy="55998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B0178FF-6EB5-3273-FE30-39FFCE128A51}"/>
              </a:ext>
            </a:extLst>
          </p:cNvPr>
          <p:cNvSpPr/>
          <p:nvPr/>
        </p:nvSpPr>
        <p:spPr>
          <a:xfrm>
            <a:off x="23184" y="26119"/>
            <a:ext cx="12765182" cy="89421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행담도</a:t>
            </a:r>
            <a:r>
              <a:rPr lang="en-US" altLang="ko-KR" sz="4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안중터미널 운행시간표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B65FD-5D2F-824E-BAC4-3357481BAEA5}"/>
              </a:ext>
            </a:extLst>
          </p:cNvPr>
          <p:cNvSpPr txBox="1"/>
          <p:nvPr/>
        </p:nvSpPr>
        <p:spPr>
          <a:xfrm>
            <a:off x="7675588" y="2253569"/>
            <a:ext cx="7195423" cy="1215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 latinLnBrk="1">
              <a:lnSpc>
                <a:spcPct val="130000"/>
              </a:lnSpc>
            </a:pPr>
            <a:r>
              <a:rPr lang="ko-KR" altLang="en-US" sz="147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▣ 안중터미널 </a:t>
            </a:r>
            <a:r>
              <a:rPr lang="ko-KR" altLang="en-US" sz="1470" b="1" kern="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승하차</a:t>
            </a:r>
            <a:r>
              <a:rPr lang="ko-KR" altLang="en-US" sz="147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</a:t>
            </a:r>
            <a:r>
              <a:rPr lang="en-US" altLang="ko-KR" sz="147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7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아래 요금이 적용 됩니다</a:t>
            </a:r>
            <a:r>
              <a:rPr lang="en-US" altLang="ko-KR" sz="147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 fontAlgn="base" latinLnBrk="1">
              <a:lnSpc>
                <a:spcPct val="130000"/>
              </a:lnSpc>
            </a:pPr>
            <a:r>
              <a:rPr lang="en-US" altLang="ko-KR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[</a:t>
            </a:r>
            <a:r>
              <a:rPr lang="ko-KR" altLang="en-US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</a:t>
            </a:r>
            <a:r>
              <a:rPr lang="en-US" altLang="ko-KR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4,500</a:t>
            </a:r>
            <a:r>
              <a:rPr lang="ko-KR" altLang="en-US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청소년 </a:t>
            </a:r>
            <a:r>
              <a:rPr lang="en-US" altLang="ko-KR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3,600</a:t>
            </a:r>
            <a:r>
              <a:rPr lang="ko-KR" altLang="en-US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어린이 </a:t>
            </a:r>
            <a:r>
              <a:rPr lang="en-US" altLang="ko-KR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2,300</a:t>
            </a:r>
            <a:r>
              <a:rPr lang="ko-KR" altLang="en-US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1365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en-US" altLang="ko-KR" sz="1365" kern="0" dirty="0">
              <a:solidFill>
                <a:srgbClr val="FF0000"/>
              </a:solidFill>
              <a:latin typeface="바탕" panose="02030600000101010101" pitchFamily="18" charset="-127"/>
            </a:endParaRPr>
          </a:p>
          <a:p>
            <a:pPr algn="just" fontAlgn="base" latinLnBrk="1">
              <a:lnSpc>
                <a:spcPct val="130000"/>
              </a:lnSpc>
            </a:pPr>
            <a:r>
              <a:rPr lang="ko-KR" altLang="en-US" sz="1470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▣ 행담도까지는 시내버스 좌석버스 요금이 적용됩니다</a:t>
            </a:r>
            <a:r>
              <a:rPr lang="en-US" altLang="ko-KR" sz="1470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 fontAlgn="base" latinLnBrk="1">
              <a:lnSpc>
                <a:spcPct val="130000"/>
              </a:lnSpc>
            </a:pPr>
            <a:r>
              <a:rPr lang="en-US" altLang="ko-KR" sz="1470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</a:t>
            </a:r>
            <a:r>
              <a:rPr lang="en-US" altLang="ko-KR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2,000</a:t>
            </a:r>
            <a:r>
              <a:rPr lang="ko-KR" altLang="en-US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청소년 </a:t>
            </a:r>
            <a:r>
              <a:rPr lang="en-US" altLang="ko-KR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1,600</a:t>
            </a:r>
            <a:r>
              <a:rPr lang="ko-KR" altLang="en-US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어린이 </a:t>
            </a:r>
            <a:r>
              <a:rPr lang="en-US" altLang="ko-KR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1,000</a:t>
            </a:r>
            <a:r>
              <a:rPr lang="ko-KR" altLang="en-US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1365" b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3D91C7AD-7792-6998-AD17-5B2750CE72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820818"/>
              </p:ext>
            </p:extLst>
          </p:nvPr>
        </p:nvGraphicFramePr>
        <p:xfrm>
          <a:off x="-13285" y="1450989"/>
          <a:ext cx="12801595" cy="25264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3035">
                  <a:extLst>
                    <a:ext uri="{9D8B030D-6E8A-4147-A177-3AD203B41FA5}">
                      <a16:colId xmlns:a16="http://schemas.microsoft.com/office/drawing/2014/main" val="2742677912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4128731993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998197031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645751292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1533236777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3438451440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1093452656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2522875086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2589072902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3637616318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191600775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2995560802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3494873847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2204906080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229812689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3449275955"/>
                    </a:ext>
                  </a:extLst>
                </a:gridCol>
                <a:gridCol w="753035">
                  <a:extLst>
                    <a:ext uri="{9D8B030D-6E8A-4147-A177-3AD203B41FA5}">
                      <a16:colId xmlns:a16="http://schemas.microsoft.com/office/drawing/2014/main" val="2667399861"/>
                    </a:ext>
                  </a:extLst>
                </a:gridCol>
              </a:tblGrid>
              <a:tr h="592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solidFill>
                            <a:srgbClr val="FFFF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터미널</a:t>
                      </a:r>
                      <a:endParaRPr lang="en-US" altLang="ko-KR" sz="1600" b="1" u="none" spc="-150" baseline="0" dirty="0">
                        <a:solidFill>
                          <a:srgbClr val="FFFF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b="1" u="none" spc="-150" baseline="0" dirty="0">
                          <a:solidFill>
                            <a:srgbClr val="FFFF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출발</a:t>
                      </a: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기지시</a:t>
                      </a:r>
                      <a:endParaRPr lang="ko-KR" altLang="en-US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거산리</a:t>
                      </a:r>
                      <a:endParaRPr lang="ko-KR" altLang="en-US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삽교천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공단로</a:t>
                      </a:r>
                      <a:endParaRPr lang="ko-KR" altLang="en-US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이주</a:t>
                      </a:r>
                      <a:endParaRPr lang="en-US" altLang="ko-KR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행담도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안중</a:t>
                      </a:r>
                      <a:endParaRPr lang="en-US" altLang="ko-KR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도착</a:t>
                      </a: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solidFill>
                            <a:srgbClr val="FFFF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안중</a:t>
                      </a:r>
                      <a:endParaRPr lang="en-US" altLang="ko-KR" sz="1600" b="1" u="none" spc="-150" baseline="0" dirty="0">
                        <a:solidFill>
                          <a:srgbClr val="FFFF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b="1" u="none" spc="-150" baseline="0" dirty="0">
                          <a:solidFill>
                            <a:srgbClr val="FFFF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출발</a:t>
                      </a:r>
                      <a:endParaRPr lang="en-US" altLang="ko-KR" sz="1600" b="1" u="none" spc="-150" baseline="0" dirty="0">
                        <a:solidFill>
                          <a:srgbClr val="FFFF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행담도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공단로</a:t>
                      </a:r>
                      <a:endParaRPr lang="ko-KR" altLang="en-US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이주</a:t>
                      </a:r>
                      <a:endParaRPr lang="en-US" altLang="ko-KR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</a:t>
                      </a:r>
                      <a:endParaRPr lang="en-US" altLang="ko-KR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삽교천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거산리</a:t>
                      </a:r>
                      <a:endParaRPr lang="ko-KR" altLang="en-US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기지시</a:t>
                      </a:r>
                      <a:endParaRPr lang="ko-KR" altLang="en-US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터미널</a:t>
                      </a:r>
                      <a:endParaRPr lang="en-US" altLang="ko-KR" sz="1600" b="1" u="none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b="1" u="none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도착</a:t>
                      </a:r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494814502"/>
                  </a:ext>
                </a:extLst>
              </a:tr>
              <a:tr h="6313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  <a:p>
                      <a:pPr algn="ctr" latinLnBrk="1"/>
                      <a:r>
                        <a:rPr lang="en-US" altLang="ko-KR" sz="1800" b="1" spc="-150" baseline="0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9200</a:t>
                      </a:r>
                      <a:endParaRPr lang="ko-KR" altLang="en-US" sz="1800" b="1" spc="-150" baseline="0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8:30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8:37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8:45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8:55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9:08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9:10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9:20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10:00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10:30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11:10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11:18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11:20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11:35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11:50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11:07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12:05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2656144059"/>
                  </a:ext>
                </a:extLst>
              </a:tr>
              <a:tr h="6313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  <a:p>
                      <a:pPr algn="ctr" latinLnBrk="1"/>
                      <a:r>
                        <a:rPr lang="en-US" altLang="ko-KR" sz="1800" b="1" spc="-150" baseline="0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9200</a:t>
                      </a:r>
                      <a:endParaRPr lang="ko-KR" altLang="en-US" sz="1800" b="1" spc="-150" baseline="0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13:30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13:37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13:45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13:55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14:08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14:10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14:20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15:00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15:30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16:10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16:18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16:25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16:35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16:50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16:57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17:05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85781656"/>
                  </a:ext>
                </a:extLst>
              </a:tr>
              <a:tr h="6313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  <a:p>
                      <a:pPr algn="ctr" latinLnBrk="1"/>
                      <a:r>
                        <a:rPr lang="en-US" altLang="ko-KR" sz="1800" b="1" spc="-150" baseline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9201</a:t>
                      </a:r>
                      <a:endParaRPr lang="ko-KR" altLang="en-US" sz="1800" b="1" spc="-150" baseline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18:00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+mn-ea"/>
                        </a:rPr>
                        <a:t>18:07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6012" marR="96012" marT="48006" marB="48006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spc="-150" baseline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행담도까지 </a:t>
                      </a:r>
                      <a:r>
                        <a:rPr lang="ko-KR" altLang="en-US" sz="1800" b="1" spc="-150" baseline="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무정차</a:t>
                      </a:r>
                      <a:endParaRPr lang="ko-KR" altLang="en-US" sz="1600" b="1" spc="-150" baseline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6012" marR="96012" marT="48006" marB="48006"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6012" marR="96012" marT="48006" marB="48006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18:35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19:10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19:25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20:05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spc="-150" baseline="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미경유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20:15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spc="-150" baseline="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미경유</a:t>
                      </a:r>
                      <a:endParaRPr lang="ko-KR" altLang="en-US" sz="1200" b="1" spc="-150" baseline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20:35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20:45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spc="-1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20:55</a:t>
                      </a:r>
                      <a:endParaRPr lang="ko-KR" altLang="en-US" sz="1800" b="1" spc="-1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193947524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A37E68E-393D-4F2B-59EE-DEB32BCC22D8}"/>
              </a:ext>
            </a:extLst>
          </p:cNvPr>
          <p:cNvSpPr txBox="1"/>
          <p:nvPr/>
        </p:nvSpPr>
        <p:spPr>
          <a:xfrm>
            <a:off x="11038837" y="946328"/>
            <a:ext cx="1739579" cy="49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646" b="1" dirty="0"/>
              <a:t>2024.11.01</a:t>
            </a:r>
            <a:endParaRPr lang="ko-KR" altLang="en-US" sz="2646" b="1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241071A3-A02E-666E-9E66-97EE30AD5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471201"/>
              </p:ext>
            </p:extLst>
          </p:nvPr>
        </p:nvGraphicFramePr>
        <p:xfrm>
          <a:off x="8257765" y="8044406"/>
          <a:ext cx="4502424" cy="1511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645">
                  <a:extLst>
                    <a:ext uri="{9D8B030D-6E8A-4147-A177-3AD203B41FA5}">
                      <a16:colId xmlns:a16="http://schemas.microsoft.com/office/drawing/2014/main" val="674236397"/>
                    </a:ext>
                  </a:extLst>
                </a:gridCol>
                <a:gridCol w="1166191">
                  <a:extLst>
                    <a:ext uri="{9D8B030D-6E8A-4147-A177-3AD203B41FA5}">
                      <a16:colId xmlns:a16="http://schemas.microsoft.com/office/drawing/2014/main" val="1738453627"/>
                    </a:ext>
                  </a:extLst>
                </a:gridCol>
                <a:gridCol w="1205948">
                  <a:extLst>
                    <a:ext uri="{9D8B030D-6E8A-4147-A177-3AD203B41FA5}">
                      <a16:colId xmlns:a16="http://schemas.microsoft.com/office/drawing/2014/main" val="2791490201"/>
                    </a:ext>
                  </a:extLst>
                </a:gridCol>
                <a:gridCol w="1255640">
                  <a:extLst>
                    <a:ext uri="{9D8B030D-6E8A-4147-A177-3AD203B41FA5}">
                      <a16:colId xmlns:a16="http://schemas.microsoft.com/office/drawing/2014/main" val="3174047806"/>
                    </a:ext>
                  </a:extLst>
                </a:gridCol>
              </a:tblGrid>
              <a:tr h="3236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/>
                        <a:t>요금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/>
                        <a:t>당진 </a:t>
                      </a:r>
                      <a:r>
                        <a:rPr lang="en-US" altLang="ko-KR" sz="1400" b="1" dirty="0"/>
                        <a:t>~ </a:t>
                      </a:r>
                      <a:r>
                        <a:rPr lang="ko-KR" altLang="en-US" sz="1400" b="1" dirty="0"/>
                        <a:t>안중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/>
                        <a:t>당진</a:t>
                      </a:r>
                      <a:r>
                        <a:rPr lang="en-US" altLang="ko-KR" sz="1400" b="1" dirty="0"/>
                        <a:t>~</a:t>
                      </a:r>
                      <a:r>
                        <a:rPr lang="ko-KR" altLang="en-US" sz="1400" b="1" dirty="0"/>
                        <a:t>행담도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/>
                        <a:t>행담도</a:t>
                      </a:r>
                      <a:r>
                        <a:rPr lang="en-US" altLang="ko-KR" sz="1400" b="1" dirty="0"/>
                        <a:t>~</a:t>
                      </a:r>
                      <a:r>
                        <a:rPr lang="ko-KR" altLang="en-US" sz="1400" b="1" dirty="0"/>
                        <a:t>안중</a:t>
                      </a:r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2925247998"/>
                  </a:ext>
                </a:extLst>
              </a:tr>
              <a:tr h="351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/>
                        <a:t>성인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4,500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2,000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2,500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1203688606"/>
                  </a:ext>
                </a:extLst>
              </a:tr>
              <a:tr h="351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/>
                        <a:t>청소년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3,600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1,600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2,000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2988580091"/>
                  </a:ext>
                </a:extLst>
              </a:tr>
              <a:tr h="351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/>
                        <a:t>어린이</a:t>
                      </a:r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2,300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1,000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b="1" dirty="0"/>
                        <a:t>1,300</a:t>
                      </a:r>
                      <a:endParaRPr lang="ko-KR" altLang="en-US" sz="1900" b="1" dirty="0"/>
                    </a:p>
                  </a:txBody>
                  <a:tcPr marL="96012" marR="96012" marT="48006" marB="48006" anchor="ctr"/>
                </a:tc>
                <a:extLst>
                  <a:ext uri="{0D108BD9-81ED-4DB2-BD59-A6C34878D82A}">
                    <a16:rowId xmlns:a16="http://schemas.microsoft.com/office/drawing/2014/main" val="172207677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3AF7E1D-5717-DEEC-15A0-E208DEDEF11F}"/>
              </a:ext>
            </a:extLst>
          </p:cNvPr>
          <p:cNvSpPr txBox="1"/>
          <p:nvPr/>
        </p:nvSpPr>
        <p:spPr>
          <a:xfrm>
            <a:off x="13290" y="1014046"/>
            <a:ext cx="9314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도로사정상</a:t>
            </a:r>
            <a:r>
              <a:rPr lang="en-US" altLang="ko-KR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경유시간에</a:t>
            </a:r>
            <a:r>
              <a:rPr lang="en-US" altLang="ko-KR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차이가 있을 수 있으니</a:t>
            </a:r>
            <a:r>
              <a:rPr lang="en-US" altLang="ko-KR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이용 시 참고 하시기 바랍니다</a:t>
            </a:r>
            <a:r>
              <a:rPr lang="en-US" altLang="ko-KR" sz="2000" b="1" kern="0" spc="0" dirty="0">
                <a:solidFill>
                  <a:srgbClr val="FF0000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7E2E3F6-1A7A-2DE3-22D7-9EC39399D98A}"/>
              </a:ext>
            </a:extLst>
          </p:cNvPr>
          <p:cNvSpPr/>
          <p:nvPr/>
        </p:nvSpPr>
        <p:spPr>
          <a:xfrm>
            <a:off x="-1" y="4051146"/>
            <a:ext cx="5773783" cy="298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34E0B66-F464-407B-9F15-3C19393B7FD9}"/>
              </a:ext>
            </a:extLst>
          </p:cNvPr>
          <p:cNvSpPr/>
          <p:nvPr/>
        </p:nvSpPr>
        <p:spPr>
          <a:xfrm>
            <a:off x="11247119" y="4051146"/>
            <a:ext cx="1513069" cy="298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94F73148-DD9A-3F5F-CCB1-DABFECD42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5" y="4051146"/>
            <a:ext cx="2241649" cy="9934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8983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1261</TotalTime>
  <Words>160</Words>
  <Application>Microsoft Office PowerPoint</Application>
  <PresentationFormat>A3 용지(297x420mm)</PresentationFormat>
  <Paragraphs>97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HY견고딕</vt:lpstr>
      <vt:lpstr>맑은 고딕</vt:lpstr>
      <vt:lpstr>바탕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Desk_pc</dc:creator>
  <cp:lastModifiedBy>Desk_pc</cp:lastModifiedBy>
  <cp:revision>150</cp:revision>
  <cp:lastPrinted>2024-10-28T23:48:16Z</cp:lastPrinted>
  <dcterms:created xsi:type="dcterms:W3CDTF">2024-08-24T08:55:35Z</dcterms:created>
  <dcterms:modified xsi:type="dcterms:W3CDTF">2024-10-30T07:48:57Z</dcterms:modified>
</cp:coreProperties>
</file>